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1" r:id="rId2"/>
    <p:sldId id="347" r:id="rId3"/>
    <p:sldId id="374" r:id="rId4"/>
    <p:sldId id="371" r:id="rId5"/>
    <p:sldId id="375" r:id="rId6"/>
    <p:sldId id="258" r:id="rId7"/>
    <p:sldId id="344" r:id="rId8"/>
    <p:sldId id="260" r:id="rId9"/>
    <p:sldId id="261" r:id="rId10"/>
    <p:sldId id="257" r:id="rId11"/>
    <p:sldId id="352" r:id="rId12"/>
    <p:sldId id="353" r:id="rId13"/>
    <p:sldId id="268" r:id="rId14"/>
    <p:sldId id="348" r:id="rId15"/>
    <p:sldId id="349" r:id="rId16"/>
    <p:sldId id="350" r:id="rId17"/>
    <p:sldId id="37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13" autoAdjust="0"/>
    <p:restoredTop sz="73684" autoAdjust="0"/>
  </p:normalViewPr>
  <p:slideViewPr>
    <p:cSldViewPr>
      <p:cViewPr>
        <p:scale>
          <a:sx n="100" d="100"/>
          <a:sy n="100" d="100"/>
        </p:scale>
        <p:origin x="-18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98"/>
    </p:cViewPr>
  </p:sorterViewPr>
  <p:notesViewPr>
    <p:cSldViewPr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395313-0D80-40EA-BE16-5333B3BFFBAF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F8A8E2-FF06-41A8-9820-2CD83996A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67360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FECB0C-B8E8-45B2-B329-CFD4E9CDE2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5363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 sz="1600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9B91EF-FBE1-420F-AFFA-8D6E0721D0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A4E7C-6D19-4277-8A5A-4EF1ADC535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025B4C-4E38-4A5B-BE42-2CF25AB17F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10F91-41C1-435E-8214-F418FAA6DE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E23DF-132F-4206-B068-74EA255A74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EE99C4-FFE4-4ED7-9A09-4FF79A33F5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19B06-D23C-47F6-980F-A0EE2CDA08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A39C41-4AC8-4C6A-8D85-046A5C5F9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29D39-5E8E-4312-A9BE-806813F5D9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7FF9BD-04E4-4A8A-94D7-79A0526947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4CA4-BE06-4C7E-93BA-2B148B72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B0185-1896-49D6-A9B4-904FAC15CD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740C9-3FD9-4FE4-A132-5F270B5375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ADAD41-F52A-453C-943E-C0DBB16320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5B91D-A3F4-47FD-A870-D99B346B7B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b="1" smtClean="0">
              <a:latin typeface="Arial" charset="0"/>
              <a:cs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62AC8-CE7B-4AAF-8873-16F908801C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CC1C-499C-4603-901A-18D9971E727C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C57B-FFE7-40E2-BC53-25872191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70E-F730-497F-B521-48D1E308C0E8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D1A6-3B7B-4892-9234-0A6F1F1F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EA7E-E8F3-452B-8DB8-7CECA8526F80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0CDB-3EAD-477D-9759-1B253540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3B5AA-1089-4E59-A31A-1826A050B0B2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76B4-056B-4761-BE5C-31FDB506D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DDB4-5911-4330-8DFC-3083FFFBD3A2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FEDA-B94C-406F-A8E0-2368DCC3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8B5E-681A-4E6E-B568-26E9B7751638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12C3-9D99-49E9-A665-C248EF9F1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0275-4560-4C59-A6DA-C3167D80ABC5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A304-9AB7-40A9-BED3-E529F48B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3DDB-FE81-49ED-9345-FCABEEEB6782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648A-C5EF-44D9-BCDB-99E4DEDA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4D3D-6824-428A-BB59-4D7C9568291D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5B6E-A170-47E8-83CE-283860B31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5382-558E-4C10-AE8B-95CD6997DB69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B713-7C3D-4E6C-A1C6-3BE98C016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F4BE-0653-4FBE-8244-5488DCC41B9E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FA28-2542-4DD8-A506-D20408DC9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74147-5544-41C8-8B60-BAF45BDF96A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D5E2DE-1BF1-45DA-ADB0-20C3676D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tabLst>
                <a:tab pos="2286000" algn="l"/>
              </a:tabLst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Calibri" pitchFamily="34" charset="0"/>
              </a:rPr>
            </a:br>
            <a:endParaRPr lang="en-US" sz="2400" b="1"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endParaRPr lang="en-US" sz="2400" b="1"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r>
              <a:rPr lang="en-US" sz="2400" b="1">
                <a:cs typeface="Arial" charset="0"/>
              </a:rPr>
              <a:t>Emergency Department Use in Brooklyn</a:t>
            </a: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r>
              <a:rPr lang="en-US" sz="2400" b="1">
                <a:cs typeface="Arial" charset="0"/>
              </a:rPr>
              <a:t>by Neighborhood</a:t>
            </a: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endParaRPr lang="en-US" sz="2400" b="1"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endParaRPr lang="en-US" sz="2400" b="1"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r>
              <a:rPr lang="en-US" sz="2400" b="1">
                <a:cs typeface="Arial" charset="0"/>
              </a:rPr>
              <a:t>Michael Birnbaum</a:t>
            </a: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r>
              <a:rPr lang="en-US" sz="2400" b="1">
                <a:cs typeface="Arial" charset="0"/>
              </a:rPr>
              <a:t>Vice President</a:t>
            </a:r>
            <a:br>
              <a:rPr lang="en-US" sz="2400" b="1">
                <a:cs typeface="Arial" charset="0"/>
              </a:rPr>
            </a:br>
            <a:r>
              <a:rPr lang="en-US" sz="2400" b="1">
                <a:cs typeface="Arial" charset="0"/>
              </a:rPr>
              <a:t>United Hospital Fund </a:t>
            </a:r>
            <a:br>
              <a:rPr lang="en-US" sz="2400" b="1">
                <a:cs typeface="Arial" charset="0"/>
              </a:rPr>
            </a:br>
            <a:endParaRPr lang="en-US" sz="2400" b="1"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2286000" algn="l"/>
              </a:tabLst>
            </a:pPr>
            <a:r>
              <a:rPr lang="en-US" sz="2400" b="1">
                <a:cs typeface="Arial" charset="0"/>
              </a:rPr>
              <a:t>September 21, 2011</a:t>
            </a:r>
          </a:p>
        </p:txBody>
      </p:sp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2438400" y="3733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0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19113"/>
            <a:ext cx="4953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Residents with at Least One ED Visit (2008)</a:t>
            </a:r>
          </a:p>
        </p:txBody>
      </p:sp>
      <p:graphicFrame>
        <p:nvGraphicFramePr>
          <p:cNvPr id="32770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143000" y="2514600"/>
            <a:ext cx="7696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477000" y="21764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22%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A485EAA-3C37-4C46-A9F2-D5CCFBB7393B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1143000" y="22098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NYC DOHMH Neighborhood 	Population Estimates.</a:t>
            </a:r>
          </a:p>
        </p:txBody>
      </p:sp>
      <p:pic>
        <p:nvPicPr>
          <p:cNvPr id="32776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Children with One or More ED Visits (2008)</a:t>
            </a:r>
          </a:p>
        </p:txBody>
      </p:sp>
      <p:graphicFrame>
        <p:nvGraphicFramePr>
          <p:cNvPr id="34818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1981200"/>
            <a:ext cx="777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553200" y="16430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29%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6E25F3E-70CA-48C9-9738-BE9222D3CFFC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1219200" y="16732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NYC DOHMH Neighborhood 	Population Estimates.</a:t>
            </a:r>
          </a:p>
        </p:txBody>
      </p:sp>
      <p:pic>
        <p:nvPicPr>
          <p:cNvPr id="34824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Adults with One or More ED Visits (2008)</a:t>
            </a:r>
            <a:endParaRPr lang="en-US" sz="24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6866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2743200"/>
            <a:ext cx="777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629400" y="24050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20%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C91474D-8D1B-491A-BC31-7C89BC0B1C64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>
            <a:off x="1143000" y="24384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NYC DOHMH Neighborhood 	Population Estimates.</a:t>
            </a:r>
          </a:p>
        </p:txBody>
      </p:sp>
      <p:pic>
        <p:nvPicPr>
          <p:cNvPr id="36872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Residents with Three or More ED Visits (2008)</a:t>
            </a:r>
          </a:p>
        </p:txBody>
      </p:sp>
      <p:graphicFrame>
        <p:nvGraphicFramePr>
          <p:cNvPr id="38914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2971800"/>
            <a:ext cx="7543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553200" y="26336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2.1%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7930947-0F48-4818-9C65-8DBDBA7F47AA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1143000" y="26638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NYC DOHMH Neighborhood 	Population Estimates.</a:t>
            </a:r>
          </a:p>
        </p:txBody>
      </p:sp>
      <p:pic>
        <p:nvPicPr>
          <p:cNvPr id="38920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Children with Three or More ED Visits (2008)</a:t>
            </a:r>
          </a:p>
        </p:txBody>
      </p:sp>
      <p:graphicFrame>
        <p:nvGraphicFramePr>
          <p:cNvPr id="40962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2514600"/>
            <a:ext cx="7696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6553200" y="21336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2.7%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B619462-D5FB-48C1-9C8E-1E627980C9E2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1143000" y="22066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NYC DOHMH Neighborhood 	Population Estimates.</a:t>
            </a:r>
          </a:p>
        </p:txBody>
      </p:sp>
      <p:pic>
        <p:nvPicPr>
          <p:cNvPr id="40968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Adults with Three or More ED Visits (2008)</a:t>
            </a:r>
            <a:endParaRPr lang="en-US" sz="24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3010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3048000"/>
            <a:ext cx="7696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553200" y="27098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1.9%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3A3B1A8-2CBE-4B90-8DF1-68A731F07F43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1143000" y="27400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NYC DOHMH Neighborhood 	Population Estimates.</a:t>
            </a:r>
          </a:p>
        </p:txBody>
      </p:sp>
      <p:pic>
        <p:nvPicPr>
          <p:cNvPr id="43016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ED Visits by Frequency of ED Use (2008)</a:t>
            </a:r>
          </a:p>
        </p:txBody>
      </p:sp>
      <p:graphicFrame>
        <p:nvGraphicFramePr>
          <p:cNvPr id="45058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22C7703-F340-45A6-9DAB-CA91C63DCAA8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0" y="62484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data.   </a:t>
            </a:r>
          </a:p>
        </p:txBody>
      </p:sp>
      <p:pic>
        <p:nvPicPr>
          <p:cNvPr id="45061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Findings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Residents in certain Brooklyn neighborhoods have much higher rates of ED use than those in others.</a:t>
            </a:r>
            <a:endParaRPr lang="en-US" sz="20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Variation in ED use among neighborhoods is greater than variation in hospital admissions.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Children are more likely than adults to use the ED. 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Variation in ED use among neighborhoods is greatest for residents with 3 or more visits.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Arial" charset="0"/>
              <a:buNone/>
            </a:pPr>
            <a:endParaRPr 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8F9A2CB-DABB-4EFE-A524-78203ED42FD3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Study Parameters, Definitions, and Data Sources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57150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Population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cs typeface="Arial" charset="0"/>
              </a:rPr>
              <a:t>All Brooklyn residents</a:t>
            </a:r>
            <a:endParaRPr lang="en-US" sz="20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Ø"/>
            </a:pPr>
            <a:endParaRPr lang="en-US" sz="20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Definition of emergency department (ED) visit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cs typeface="Arial" charset="0"/>
              </a:rPr>
              <a:t>“Treat and release” visits (not resulting in admissions)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endParaRPr lang="en-US" sz="20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Volume and types of ED visits and admissions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cs typeface="Arial" charset="0"/>
              </a:rPr>
              <a:t>Source: Statewide Planning and Research Cooperative System (SPARCS) data up-weighted to reflect Institutional Cost Report (ICR) data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endParaRPr lang="en-US" sz="20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Patient characteristics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cs typeface="Arial" charset="0"/>
              </a:rPr>
              <a:t>Source:  SPARCS data 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endParaRPr lang="en-US" sz="20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Neighborhood populations</a:t>
            </a:r>
          </a:p>
          <a:p>
            <a:pPr marL="857250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smtClean="0">
                <a:latin typeface="Arial" charset="0"/>
                <a:cs typeface="Arial" charset="0"/>
              </a:rPr>
              <a:t>Source: New York City Department of Health and Mental Hygiene Neighborhood Population Estimates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86CF70B-01F1-4069-B8CA-B8CFC6B64079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5" descr="BrooklynUHF_hoods.jpg"/>
          <p:cNvPicPr>
            <a:picLocks noGrp="1" noChangeAspect="1"/>
          </p:cNvPicPr>
          <p:nvPr>
            <p:ph idx="1"/>
          </p:nvPr>
        </p:nvPicPr>
        <p:blipFill>
          <a:blip r:embed="rId3"/>
          <a:srcRect b="2589"/>
          <a:stretch>
            <a:fillRect/>
          </a:stretch>
        </p:blipFill>
        <p:spPr>
          <a:xfrm>
            <a:off x="381000" y="339725"/>
            <a:ext cx="8177213" cy="6518275"/>
          </a:xfrm>
        </p:spPr>
      </p:pic>
      <p:grpSp>
        <p:nvGrpSpPr>
          <p:cNvPr id="18434" name="Group 17"/>
          <p:cNvGrpSpPr>
            <a:grpSpLocks/>
          </p:cNvGrpSpPr>
          <p:nvPr/>
        </p:nvGrpSpPr>
        <p:grpSpPr bwMode="auto">
          <a:xfrm>
            <a:off x="2057400" y="1319213"/>
            <a:ext cx="5105400" cy="4929187"/>
            <a:chOff x="2813472" y="2106182"/>
            <a:chExt cx="3722789" cy="3675264"/>
          </a:xfrm>
        </p:grpSpPr>
        <p:sp>
          <p:nvSpPr>
            <p:cNvPr id="18438" name="TextBox 6"/>
            <p:cNvSpPr txBox="1">
              <a:spLocks noChangeArrowheads="1"/>
            </p:cNvSpPr>
            <p:nvPr/>
          </p:nvSpPr>
          <p:spPr bwMode="auto">
            <a:xfrm>
              <a:off x="4424828" y="2106182"/>
              <a:ext cx="914400" cy="20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Greenpoint</a:t>
              </a:r>
            </a:p>
          </p:txBody>
        </p:sp>
        <p:sp>
          <p:nvSpPr>
            <p:cNvPr id="18439" name="TextBox 7"/>
            <p:cNvSpPr txBox="1">
              <a:spLocks noChangeArrowheads="1"/>
            </p:cNvSpPr>
            <p:nvPr/>
          </p:nvSpPr>
          <p:spPr bwMode="auto">
            <a:xfrm>
              <a:off x="4591520" y="2600160"/>
              <a:ext cx="10668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Bushwick and Williamsburg</a:t>
              </a:r>
            </a:p>
          </p:txBody>
        </p:sp>
        <p:sp>
          <p:nvSpPr>
            <p:cNvPr id="18440" name="TextBox 8"/>
            <p:cNvSpPr txBox="1">
              <a:spLocks noChangeArrowheads="1"/>
            </p:cNvSpPr>
            <p:nvPr/>
          </p:nvSpPr>
          <p:spPr bwMode="auto">
            <a:xfrm>
              <a:off x="5621861" y="3452290"/>
              <a:ext cx="9144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East New York and New Lots</a:t>
              </a:r>
            </a:p>
          </p:txBody>
        </p:sp>
        <p:sp>
          <p:nvSpPr>
            <p:cNvPr id="18441" name="TextBox 9"/>
            <p:cNvSpPr txBox="1">
              <a:spLocks noChangeArrowheads="1"/>
            </p:cNvSpPr>
            <p:nvPr/>
          </p:nvSpPr>
          <p:spPr bwMode="auto">
            <a:xfrm>
              <a:off x="3591368" y="4526734"/>
              <a:ext cx="8382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Borough Park</a:t>
              </a:r>
            </a:p>
          </p:txBody>
        </p:sp>
        <p:sp>
          <p:nvSpPr>
            <p:cNvPr id="18442" name="TextBox 10"/>
            <p:cNvSpPr txBox="1">
              <a:spLocks noChangeArrowheads="1"/>
            </p:cNvSpPr>
            <p:nvPr/>
          </p:nvSpPr>
          <p:spPr bwMode="auto">
            <a:xfrm>
              <a:off x="3591368" y="2997821"/>
              <a:ext cx="8382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Northwest Brooklyn</a:t>
              </a:r>
            </a:p>
          </p:txBody>
        </p:sp>
        <p:sp>
          <p:nvSpPr>
            <p:cNvPr id="18443" name="TextBox 11"/>
            <p:cNvSpPr txBox="1">
              <a:spLocks noChangeArrowheads="1"/>
            </p:cNvSpPr>
            <p:nvPr/>
          </p:nvSpPr>
          <p:spPr bwMode="auto">
            <a:xfrm>
              <a:off x="2813472" y="4721858"/>
              <a:ext cx="838200" cy="32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Southwest Brooklyn</a:t>
              </a:r>
            </a:p>
          </p:txBody>
        </p:sp>
        <p:sp>
          <p:nvSpPr>
            <p:cNvPr id="18444" name="TextBox 12"/>
            <p:cNvSpPr txBox="1">
              <a:spLocks noChangeArrowheads="1"/>
            </p:cNvSpPr>
            <p:nvPr/>
          </p:nvSpPr>
          <p:spPr bwMode="auto">
            <a:xfrm>
              <a:off x="3202420" y="3845030"/>
              <a:ext cx="6858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Sunset Park</a:t>
              </a:r>
            </a:p>
          </p:txBody>
        </p:sp>
        <p:sp>
          <p:nvSpPr>
            <p:cNvPr id="18445" name="TextBox 13"/>
            <p:cNvSpPr txBox="1">
              <a:spLocks noChangeArrowheads="1"/>
            </p:cNvSpPr>
            <p:nvPr/>
          </p:nvSpPr>
          <p:spPr bwMode="auto">
            <a:xfrm>
              <a:off x="4461360" y="3867252"/>
              <a:ext cx="685800" cy="20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Flatbush</a:t>
              </a:r>
            </a:p>
          </p:txBody>
        </p:sp>
        <p:sp>
          <p:nvSpPr>
            <p:cNvPr id="18446" name="TextBox 14"/>
            <p:cNvSpPr txBox="1">
              <a:spLocks noChangeArrowheads="1"/>
            </p:cNvSpPr>
            <p:nvPr/>
          </p:nvSpPr>
          <p:spPr bwMode="auto">
            <a:xfrm>
              <a:off x="4535956" y="3242356"/>
              <a:ext cx="1066800" cy="20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Central Brooklyn</a:t>
              </a:r>
            </a:p>
          </p:txBody>
        </p:sp>
        <p:sp>
          <p:nvSpPr>
            <p:cNvPr id="18447" name="TextBox 15"/>
            <p:cNvSpPr txBox="1">
              <a:spLocks noChangeArrowheads="1"/>
            </p:cNvSpPr>
            <p:nvPr/>
          </p:nvSpPr>
          <p:spPr bwMode="auto">
            <a:xfrm>
              <a:off x="3913668" y="5435673"/>
              <a:ext cx="10668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Southern Brooklyn</a:t>
              </a:r>
            </a:p>
          </p:txBody>
        </p:sp>
        <p:sp>
          <p:nvSpPr>
            <p:cNvPr id="18448" name="TextBox 16"/>
            <p:cNvSpPr txBox="1">
              <a:spLocks noChangeArrowheads="1"/>
            </p:cNvSpPr>
            <p:nvPr/>
          </p:nvSpPr>
          <p:spPr bwMode="auto">
            <a:xfrm>
              <a:off x="5253548" y="4299500"/>
              <a:ext cx="838200" cy="34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cs typeface="Arial" charset="0"/>
                </a:rPr>
                <a:t>Canarsie and Flatlands</a:t>
              </a:r>
            </a:p>
          </p:txBody>
        </p:sp>
      </p:grp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Map of United Hospital Fund Brooklyn Neighborhoods</a:t>
            </a:r>
          </a:p>
        </p:txBody>
      </p:sp>
      <p:pic>
        <p:nvPicPr>
          <p:cNvPr id="18436" name="Picture 7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424301D-8E9C-4040-A103-2745B742CB16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Share of ED Visits Not Resulting in Hospital Admissions (2008)</a:t>
            </a:r>
          </a:p>
        </p:txBody>
      </p:sp>
      <p:graphicFrame>
        <p:nvGraphicFramePr>
          <p:cNvPr id="20482" name="Chart 5"/>
          <p:cNvGraphicFramePr>
            <a:graphicFrameLocks/>
          </p:cNvGraphicFramePr>
          <p:nvPr/>
        </p:nvGraphicFramePr>
        <p:xfrm>
          <a:off x="330200" y="8636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8636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1676400"/>
            <a:ext cx="777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629400" y="13382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81%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27AB58E-2105-4BFA-B32B-F0929B0A5DFA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219200" y="13684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0" y="61722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 and Institutional Cost Reports.</a:t>
            </a:r>
          </a:p>
        </p:txBody>
      </p:sp>
      <p:pic>
        <p:nvPicPr>
          <p:cNvPr id="20488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ED Use Among Brooklyn Residents by Neighborhood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53340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ED Visits per 100 Residents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Hospital Admissions per 100 Residents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Share of Residents with at Least One ED Visit</a:t>
            </a:r>
            <a:endParaRPr lang="en-US" sz="20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Share of Residents with Three or More ED Visits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2400" b="1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smtClean="0">
                <a:latin typeface="Arial" charset="0"/>
                <a:cs typeface="Arial" charset="0"/>
              </a:rPr>
              <a:t>Share of ED Visits by Frequency of ED Use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8D95B89-6F2D-4C7D-B6B3-32AD2AA900C0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ED Visits per 100 Residents (2008)</a:t>
            </a:r>
          </a:p>
        </p:txBody>
      </p:sp>
      <p:graphicFrame>
        <p:nvGraphicFramePr>
          <p:cNvPr id="24578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2667000"/>
            <a:ext cx="7543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324600" y="23288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36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3FB7D13-9E7F-43E7-B70F-4D1172EB05E0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1219200" y="23590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0" y="6043613"/>
            <a:ext cx="868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data, Institutional Cost Reports, and NYC 	DOHMH Neighborhood Population Estimates.</a:t>
            </a:r>
          </a:p>
          <a:p>
            <a:pPr eaLnBrk="0" hangingPunct="0"/>
            <a:r>
              <a:rPr lang="en-US" sz="1400" b="1">
                <a:cs typeface="Arial" charset="0"/>
              </a:rPr>
              <a:t>Note:	Rates are age- and sex-adjusted.</a:t>
            </a:r>
          </a:p>
        </p:txBody>
      </p:sp>
      <p:pic>
        <p:nvPicPr>
          <p:cNvPr id="24584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Hospital Admissions per 100 Residents (2008)</a:t>
            </a:r>
          </a:p>
        </p:txBody>
      </p:sp>
      <p:graphicFrame>
        <p:nvGraphicFramePr>
          <p:cNvPr id="26626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C697E-2438-4367-A10E-5588A49F6FBE}" type="slidenum">
              <a:rPr lang="en-US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6043613"/>
            <a:ext cx="868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data, Institutional Cost Reports, and NYC 	DOHMH Neighborhood Population Estimates.</a:t>
            </a:r>
          </a:p>
          <a:p>
            <a:pPr eaLnBrk="0" hangingPunct="0"/>
            <a:r>
              <a:rPr lang="en-US" sz="1400" b="1">
                <a:cs typeface="Arial" charset="0"/>
              </a:rPr>
              <a:t>Note:	Rates are age- and sex-adjusted.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1981200"/>
            <a:ext cx="7543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1219200" y="16732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6324600" y="16430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14</a:t>
            </a:r>
          </a:p>
        </p:txBody>
      </p:sp>
      <p:pic>
        <p:nvPicPr>
          <p:cNvPr id="26632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ED Visits per 100 Children (2008)</a:t>
            </a:r>
          </a:p>
        </p:txBody>
      </p:sp>
      <p:graphicFrame>
        <p:nvGraphicFramePr>
          <p:cNvPr id="28674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2209800"/>
            <a:ext cx="7543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324600" y="18716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46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B064141-D0BE-4B16-9F0A-2178E6C532BD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219200" y="1901825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data, Institutional Cost Reports, and NYC 	DOHMH Neighborhood Population Estimates.</a:t>
            </a:r>
          </a:p>
        </p:txBody>
      </p:sp>
      <p:pic>
        <p:nvPicPr>
          <p:cNvPr id="28680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>ED Visits per 100 Adults (2008)</a:t>
            </a:r>
          </a:p>
        </p:txBody>
      </p:sp>
      <p:graphicFrame>
        <p:nvGraphicFramePr>
          <p:cNvPr id="30722" name="Chart 5"/>
          <p:cNvGraphicFramePr>
            <a:graphicFrameLocks/>
          </p:cNvGraphicFramePr>
          <p:nvPr/>
        </p:nvGraphicFramePr>
        <p:xfrm>
          <a:off x="330200" y="787400"/>
          <a:ext cx="8407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4" imgW="8407113" imgH="5358848" progId="Excel.Chart.8">
                  <p:embed/>
                </p:oleObj>
              </mc:Choice>
              <mc:Fallback>
                <p:oleObj r:id="rId4" imgW="8407113" imgH="5358848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787400"/>
                        <a:ext cx="840740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2819400"/>
            <a:ext cx="7467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324600" y="2481263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FF0000"/>
                </a:solidFill>
                <a:cs typeface="Arial" charset="0"/>
              </a:rPr>
              <a:t>33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24E6388-9FF0-496E-839D-DE7C60B831AB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1219200" y="2481263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charset="0"/>
              </a:rPr>
              <a:t>NYC Average</a:t>
            </a: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0" y="6096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charset="0"/>
              </a:rPr>
              <a:t>Source:	United Hospital Fund analysis of SPARCS data, Institutional Cost Reports, and NYC 	DOHMH Neighborhood Population Estimates.</a:t>
            </a:r>
          </a:p>
        </p:txBody>
      </p:sp>
      <p:pic>
        <p:nvPicPr>
          <p:cNvPr id="30728" name="Picture 7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553200"/>
            <a:ext cx="14112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445</Words>
  <Application>Microsoft Office PowerPoint</Application>
  <PresentationFormat>On-screen Show (4:3)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Chart</vt:lpstr>
      <vt:lpstr>PowerPoint Presentation</vt:lpstr>
      <vt:lpstr>Study Parameters, Definitions, and Data Sources</vt:lpstr>
      <vt:lpstr>Map of United Hospital Fund Brooklyn Neighborhoods</vt:lpstr>
      <vt:lpstr>Share of ED Visits Not Resulting in Hospital Admissions (2008)</vt:lpstr>
      <vt:lpstr>ED Use Among Brooklyn Residents by Neighborhood</vt:lpstr>
      <vt:lpstr>ED Visits per 100 Residents (2008)</vt:lpstr>
      <vt:lpstr>Hospital Admissions per 100 Residents (2008)</vt:lpstr>
      <vt:lpstr>ED Visits per 100 Children (2008)</vt:lpstr>
      <vt:lpstr>ED Visits per 100 Adults (2008)</vt:lpstr>
      <vt:lpstr>Share of Residents with at Least One ED Visit (2008)</vt:lpstr>
      <vt:lpstr>Share of Children with One or More ED Visits (2008)</vt:lpstr>
      <vt:lpstr>Share of Adults with One or More ED Visits (2008)</vt:lpstr>
      <vt:lpstr>Share of Residents with Three or More ED Visits (2008)</vt:lpstr>
      <vt:lpstr>Share of Children with Three or More ED Visits (2008)</vt:lpstr>
      <vt:lpstr>Share of Adults with Three or More ED Visits (2008)</vt:lpstr>
      <vt:lpstr>Share of ED Visits by Frequency of ED Use (2008)</vt:lpstr>
      <vt:lpstr>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 of Population With at Least One ED Visit</dc:title>
  <dc:creator>adetty</dc:creator>
  <cp:lastModifiedBy>Fred Hyde</cp:lastModifiedBy>
  <cp:revision>540</cp:revision>
  <dcterms:created xsi:type="dcterms:W3CDTF">2011-08-25T17:15:11Z</dcterms:created>
  <dcterms:modified xsi:type="dcterms:W3CDTF">2013-07-19T20:50:03Z</dcterms:modified>
</cp:coreProperties>
</file>